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774D-A3D2-D445-A8A7-C8768D319AD7}" type="datetimeFigureOut">
              <a:rPr lang="it-IT" smtClean="0"/>
              <a:pPr/>
              <a:t>23-09-2015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4CCE-600B-B740-97E5-5C6CFB996BA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774D-A3D2-D445-A8A7-C8768D319AD7}" type="datetimeFigureOut">
              <a:rPr lang="it-IT" smtClean="0"/>
              <a:pPr/>
              <a:t>23-09-2015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4CCE-600B-B740-97E5-5C6CFB996BA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774D-A3D2-D445-A8A7-C8768D319AD7}" type="datetimeFigureOut">
              <a:rPr lang="it-IT" smtClean="0"/>
              <a:pPr/>
              <a:t>23-09-2015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4CCE-600B-B740-97E5-5C6CFB996BA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774D-A3D2-D445-A8A7-C8768D319AD7}" type="datetimeFigureOut">
              <a:rPr lang="it-IT" smtClean="0"/>
              <a:pPr/>
              <a:t>23-09-2015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4CCE-600B-B740-97E5-5C6CFB996BA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774D-A3D2-D445-A8A7-C8768D319AD7}" type="datetimeFigureOut">
              <a:rPr lang="it-IT" smtClean="0"/>
              <a:pPr/>
              <a:t>23-09-2015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4CCE-600B-B740-97E5-5C6CFB996BA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774D-A3D2-D445-A8A7-C8768D319AD7}" type="datetimeFigureOut">
              <a:rPr lang="it-IT" smtClean="0"/>
              <a:pPr/>
              <a:t>23-09-2015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4CCE-600B-B740-97E5-5C6CFB996BA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774D-A3D2-D445-A8A7-C8768D319AD7}" type="datetimeFigureOut">
              <a:rPr lang="it-IT" smtClean="0"/>
              <a:pPr/>
              <a:t>23-09-2015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4CCE-600B-B740-97E5-5C6CFB996BA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774D-A3D2-D445-A8A7-C8768D319AD7}" type="datetimeFigureOut">
              <a:rPr lang="it-IT" smtClean="0"/>
              <a:pPr/>
              <a:t>23-09-2015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4CCE-600B-B740-97E5-5C6CFB996BA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774D-A3D2-D445-A8A7-C8768D319AD7}" type="datetimeFigureOut">
              <a:rPr lang="it-IT" smtClean="0"/>
              <a:pPr/>
              <a:t>23-09-2015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4CCE-600B-B740-97E5-5C6CFB996BA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774D-A3D2-D445-A8A7-C8768D319AD7}" type="datetimeFigureOut">
              <a:rPr lang="it-IT" smtClean="0"/>
              <a:pPr/>
              <a:t>23-09-2015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4CCE-600B-B740-97E5-5C6CFB996BA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774D-A3D2-D445-A8A7-C8768D319AD7}" type="datetimeFigureOut">
              <a:rPr lang="it-IT" smtClean="0"/>
              <a:pPr/>
              <a:t>23-09-2015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4CCE-600B-B740-97E5-5C6CFB996BA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3774D-A3D2-D445-A8A7-C8768D319AD7}" type="datetimeFigureOut">
              <a:rPr lang="it-IT" smtClean="0"/>
              <a:pPr/>
              <a:t>23-09-2015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C4CCE-600B-B740-97E5-5C6CFB996BAA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SISTEMA DELL’AMORE E DEI VALORI CORTESI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 liriche dei trovatori e il romanzo cavalleresco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ALTRE FIGURE DELL’AMOR CORTESE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Alcune osservazioni sul </a:t>
            </a:r>
            <a:r>
              <a:rPr lang="it-IT" i="1" dirty="0" err="1" smtClean="0"/>
              <a:t>lauzengier</a:t>
            </a:r>
            <a:r>
              <a:rPr lang="it-IT" i="1" dirty="0" smtClean="0"/>
              <a:t> </a:t>
            </a:r>
            <a:r>
              <a:rPr lang="it-IT" dirty="0" smtClean="0"/>
              <a:t>e sul </a:t>
            </a:r>
            <a:r>
              <a:rPr lang="it-IT" i="1" dirty="0" err="1" smtClean="0"/>
              <a:t>gilos</a:t>
            </a:r>
            <a:r>
              <a:rPr lang="it-IT" dirty="0" smtClean="0"/>
              <a:t>:</a:t>
            </a:r>
          </a:p>
          <a:p>
            <a:pPr marL="514350" indent="-514350" algn="just">
              <a:buAutoNum type="arabicPeriod"/>
            </a:pPr>
            <a:r>
              <a:rPr lang="it-IT" dirty="0" smtClean="0"/>
              <a:t>LAUZENGIER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 </a:t>
            </a:r>
            <a:r>
              <a:rPr lang="it-IT" dirty="0" smtClean="0">
                <a:ea typeface="Wingdings"/>
                <a:cs typeface="Wingdings"/>
              </a:rPr>
              <a:t>è il nemico dell’amore e, in particolare del poeta amante, perché minaccia la relazione amorosa. Così facendo è, in realtà, anche nemico della donna di cui mette a repentaglio la reputazione. </a:t>
            </a:r>
          </a:p>
          <a:p>
            <a:pPr marL="514350" indent="-514350" algn="just">
              <a:buAutoNum type="arabicPeriod"/>
            </a:pPr>
            <a:r>
              <a:rPr lang="it-IT" dirty="0" smtClean="0">
                <a:ea typeface="Wingdings"/>
                <a:cs typeface="Wingdings"/>
              </a:rPr>
              <a:t>GILOS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 </a:t>
            </a:r>
            <a:r>
              <a:rPr lang="it-IT" dirty="0" smtClean="0">
                <a:ea typeface="Wingdings"/>
                <a:cs typeface="Wingdings"/>
              </a:rPr>
              <a:t>è il marito geloso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TRE PARADOSSI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it-IT" dirty="0" smtClean="0"/>
              <a:t>Il </a:t>
            </a:r>
            <a:r>
              <a:rPr lang="it-IT" b="1" dirty="0" smtClean="0"/>
              <a:t>godimento nel sacrificio</a:t>
            </a:r>
          </a:p>
          <a:p>
            <a:pPr marL="514350" indent="-514350">
              <a:buAutoNum type="arabicPeriod"/>
            </a:pPr>
            <a:r>
              <a:rPr lang="it-IT" b="1" dirty="0" smtClean="0"/>
              <a:t>Affinamento morale nell’adulterio</a:t>
            </a:r>
          </a:p>
          <a:p>
            <a:pPr marL="514350" indent="-514350">
              <a:buAutoNum type="arabicPeriod"/>
            </a:pPr>
            <a:r>
              <a:rPr lang="it-IT" b="1" dirty="0" smtClean="0"/>
              <a:t>Esaltazione nel segreto</a:t>
            </a:r>
          </a:p>
          <a:p>
            <a:pPr marL="514350" indent="-514350" algn="just">
              <a:buNone/>
            </a:pPr>
            <a:r>
              <a:rPr lang="it-IT" dirty="0" smtClean="0"/>
              <a:t>	Paradossi centrali nella concezione </a:t>
            </a:r>
            <a:r>
              <a:rPr lang="it-IT" dirty="0" smtClean="0"/>
              <a:t>dell’ “</a:t>
            </a:r>
            <a:r>
              <a:rPr lang="it-IT" i="1" dirty="0" smtClean="0"/>
              <a:t>amor </a:t>
            </a:r>
            <a:r>
              <a:rPr lang="it-IT" i="1" dirty="0" smtClean="0"/>
              <a:t>cortese</a:t>
            </a:r>
            <a:r>
              <a:rPr lang="it-IT" dirty="0" smtClean="0"/>
              <a:t>” , definizione di Gaston </a:t>
            </a:r>
            <a:r>
              <a:rPr lang="it-IT" dirty="0" err="1" smtClean="0"/>
              <a:t>Paris</a:t>
            </a:r>
            <a:r>
              <a:rPr lang="it-IT" dirty="0" smtClean="0"/>
              <a:t> che mette in luce i due punti focali del sistema: la </a:t>
            </a:r>
            <a:r>
              <a:rPr lang="it-IT" b="1" dirty="0" smtClean="0"/>
              <a:t>corte</a:t>
            </a:r>
            <a:r>
              <a:rPr lang="it-IT" dirty="0" smtClean="0"/>
              <a:t> (la società) e l’</a:t>
            </a:r>
            <a:r>
              <a:rPr lang="it-IT" b="1" dirty="0" smtClean="0"/>
              <a:t>amore</a:t>
            </a:r>
            <a:r>
              <a:rPr lang="it-IT" dirty="0" smtClean="0"/>
              <a:t> (l’individuo), che si definiscono a vicenda. L’amore (</a:t>
            </a:r>
            <a:r>
              <a:rPr lang="it-IT" i="1" dirty="0" smtClean="0"/>
              <a:t>amor</a:t>
            </a:r>
            <a:r>
              <a:rPr lang="it-IT" dirty="0" smtClean="0"/>
              <a:t>) rende cortesi e la cortesia (</a:t>
            </a:r>
            <a:r>
              <a:rPr lang="it-IT" i="1" dirty="0" err="1" smtClean="0"/>
              <a:t>cortezia</a:t>
            </a:r>
            <a:r>
              <a:rPr lang="it-IT" dirty="0" smtClean="0"/>
              <a:t>) rende capaci di amare.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L’amor cortese (</a:t>
            </a:r>
            <a:r>
              <a:rPr lang="it-IT" dirty="0" err="1" smtClean="0"/>
              <a:t>1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I tre paradossi si spiegano con la circostanza che la dama adorata dal trovatore è concepita come una donna sposata: sono elogiate le doti e la bellezza, ma senza svelarne l’identità, ella educa l’amato mediante il proprio affetto, mantenendo la discrezione, il piacere amoroso è desiderato, ma la sua realizzazione è negata. </a:t>
            </a:r>
          </a:p>
          <a:p>
            <a:pPr algn="just">
              <a:buNone/>
            </a:pPr>
            <a:r>
              <a:rPr lang="it-IT" dirty="0" smtClean="0"/>
              <a:t>	E’ negata per principio: il piacere d’amore (</a:t>
            </a:r>
            <a:r>
              <a:rPr lang="it-IT" i="1" dirty="0" err="1" smtClean="0"/>
              <a:t>jauzir</a:t>
            </a:r>
            <a:r>
              <a:rPr lang="it-IT" dirty="0" smtClean="0"/>
              <a:t>) annullerebbe la tensione erotica, il desiderio (</a:t>
            </a:r>
            <a:r>
              <a:rPr lang="it-IT" i="1" dirty="0" err="1" smtClean="0"/>
              <a:t>dezirier</a:t>
            </a:r>
            <a:r>
              <a:rPr lang="it-IT" dirty="0" smtClean="0"/>
              <a:t>), e di conseguenza il processo cortese di affinamento che viene da esso nutrito. Il piacere sessuale è </a:t>
            </a:r>
            <a:r>
              <a:rPr lang="it-IT" i="1" dirty="0" err="1" smtClean="0"/>
              <a:t>fals</a:t>
            </a:r>
            <a:r>
              <a:rPr lang="it-IT" i="1" dirty="0" smtClean="0"/>
              <a:t>’amor</a:t>
            </a:r>
            <a:r>
              <a:rPr lang="it-IT" dirty="0" smtClean="0"/>
              <a:t>, mentre l’amore fondato sul </a:t>
            </a:r>
            <a:r>
              <a:rPr lang="it-IT" i="1" dirty="0" err="1" smtClean="0"/>
              <a:t>dezirier</a:t>
            </a:r>
            <a:r>
              <a:rPr lang="it-IT" dirty="0" smtClean="0"/>
              <a:t> è </a:t>
            </a:r>
            <a:r>
              <a:rPr lang="it-IT" i="1" dirty="0" smtClean="0"/>
              <a:t>fin’amor</a:t>
            </a:r>
            <a:r>
              <a:rPr lang="it-IT" dirty="0" smtClean="0"/>
              <a:t>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L’amor cortese (</a:t>
            </a:r>
            <a:r>
              <a:rPr lang="it-IT" dirty="0" err="1" smtClean="0"/>
              <a:t>2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Lo scopo del processo formativo cortese è il riconoscimento sociale (</a:t>
            </a:r>
            <a:r>
              <a:rPr lang="it-IT" i="1" dirty="0" err="1" smtClean="0"/>
              <a:t>pretz</a:t>
            </a:r>
            <a:r>
              <a:rPr lang="it-IT" i="1" dirty="0" smtClean="0"/>
              <a:t>)</a:t>
            </a:r>
            <a:r>
              <a:rPr lang="it-IT" dirty="0" smtClean="0"/>
              <a:t>, la dimostrazione del proprio valore (</a:t>
            </a:r>
            <a:r>
              <a:rPr lang="it-IT" i="1" dirty="0" smtClean="0"/>
              <a:t>valor</a:t>
            </a:r>
            <a:r>
              <a:rPr lang="it-IT" dirty="0" smtClean="0"/>
              <a:t>) e della propria capacità (</a:t>
            </a:r>
            <a:r>
              <a:rPr lang="it-IT" i="1" dirty="0" err="1" smtClean="0"/>
              <a:t>proeza</a:t>
            </a:r>
            <a:r>
              <a:rPr lang="it-IT" dirty="0" smtClean="0"/>
              <a:t>). Questi </a:t>
            </a:r>
            <a:r>
              <a:rPr lang="it-IT" dirty="0" smtClean="0"/>
              <a:t>si </a:t>
            </a:r>
            <a:r>
              <a:rPr lang="it-IT" dirty="0" smtClean="0"/>
              <a:t>fondano su misura (</a:t>
            </a:r>
            <a:r>
              <a:rPr lang="it-IT" i="1" dirty="0" err="1" smtClean="0"/>
              <a:t>mezura</a:t>
            </a:r>
            <a:r>
              <a:rPr lang="it-IT" dirty="0" smtClean="0"/>
              <a:t>) e ragionevolezza (</a:t>
            </a:r>
            <a:r>
              <a:rPr lang="it-IT" i="1" dirty="0" smtClean="0"/>
              <a:t>sen</a:t>
            </a:r>
            <a:r>
              <a:rPr lang="it-IT" dirty="0" smtClean="0"/>
              <a:t>) e implicano un comportamento raffinato e una cultura linguistica. L’amor cortese è servizio d’amore (</a:t>
            </a:r>
            <a:r>
              <a:rPr lang="it-IT" i="1" dirty="0" smtClean="0"/>
              <a:t>servir</a:t>
            </a:r>
            <a:r>
              <a:rPr lang="it-IT" dirty="0" smtClean="0"/>
              <a:t>). Il poeta amatore serve in umiltà e obbedienza la dama, socialmente superiore a lui. Ella accetta il servizio amoroso e lo ricompensa con uno sguardo gentile, un regalo o un bacio. Il rapporto amoroso è esclusivo. Il trovatore vive l’amore come </a:t>
            </a:r>
            <a:r>
              <a:rPr lang="it-IT" i="1" dirty="0" err="1" smtClean="0"/>
              <a:t>joi</a:t>
            </a:r>
            <a:r>
              <a:rPr lang="it-IT" dirty="0" smtClean="0"/>
              <a:t>, quintessenza di vitalità e felicità, ma anche come </a:t>
            </a:r>
            <a:r>
              <a:rPr lang="it-IT" i="1" dirty="0" smtClean="0"/>
              <a:t>dolor</a:t>
            </a:r>
            <a:r>
              <a:rPr lang="it-IT" dirty="0" smtClean="0"/>
              <a:t> o </a:t>
            </a:r>
            <a:r>
              <a:rPr lang="it-IT" i="1" dirty="0" err="1" smtClean="0"/>
              <a:t>cossir</a:t>
            </a:r>
            <a:r>
              <a:rPr lang="it-IT" dirty="0" smtClean="0"/>
              <a:t> (riflessione), la dama oscilla mantenendo equilibrio tra </a:t>
            </a:r>
            <a:r>
              <a:rPr lang="it-IT" i="1" dirty="0" smtClean="0"/>
              <a:t>merce</a:t>
            </a:r>
            <a:r>
              <a:rPr lang="it-IT" dirty="0" smtClean="0"/>
              <a:t> (grazia) e </a:t>
            </a:r>
            <a:r>
              <a:rPr lang="it-IT" i="1" dirty="0" err="1" smtClean="0"/>
              <a:t>orguelh</a:t>
            </a:r>
            <a:r>
              <a:rPr lang="it-IT" dirty="0" smtClean="0"/>
              <a:t> (orgoglio): troppo orgoglio significa distacco, troppa grazia annulla la distanza indispensabile per l’affinamento.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L’amor cortese (</a:t>
            </a:r>
            <a:r>
              <a:rPr lang="it-IT" dirty="0" err="1" smtClean="0"/>
              <a:t>3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La società cortese concepisce se stessa come società cristiana. Certamente esiste un’analogia tra il servizio d’amore e il servizio di Dio, in quanto l’oggetto dell’adorazione è collocato in una lontananza irraggiungibile e viene concepito come fonte di ogni salvezza, ma ci sono differenze concettuali innegabili: la concezione cortese dell’amore non conosce idea di peccato e la persona adorata, nonostante la distanza dall’amante, appartiene al mondo terreno ed è inequivocabilmente una donna.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L’AMOR CORTESE E IL CRISTIANESIMO (</a:t>
            </a:r>
            <a:r>
              <a:rPr lang="it-IT" dirty="0" err="1" smtClean="0"/>
              <a:t>1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La </a:t>
            </a:r>
            <a:r>
              <a:rPr lang="it-IT" i="1" dirty="0" err="1" smtClean="0"/>
              <a:t>domna</a:t>
            </a:r>
            <a:r>
              <a:rPr lang="it-IT" dirty="0" smtClean="0"/>
              <a:t> provenzale ha nella sua figura tratti mariani, ma, nonostante ogni stilizzazione, conserva una spiccata corporeità.</a:t>
            </a:r>
          </a:p>
          <a:p>
            <a:pPr algn="just"/>
            <a:r>
              <a:rPr lang="it-IT" dirty="0" smtClean="0"/>
              <a:t>È oggetto di un concreto desiderio erotico.</a:t>
            </a:r>
          </a:p>
          <a:p>
            <a:pPr algn="just"/>
            <a:r>
              <a:rPr lang="it-IT" dirty="0" smtClean="0"/>
              <a:t>Il servizio d’amore non è gratuito, è rapporto di diritto.</a:t>
            </a:r>
          </a:p>
          <a:p>
            <a:pPr algn="just"/>
            <a:r>
              <a:rPr lang="it-IT" dirty="0" smtClean="0"/>
              <a:t>Le virtù che si conquistano con l’affinamento non sono virtù cristiane, bensì cortesi.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L’AMOR CORTESE E IL CRISTIANESIMO (</a:t>
            </a:r>
            <a:r>
              <a:rPr lang="it-IT" dirty="0" err="1" smtClean="0"/>
              <a:t>2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La quintessenza e il concetto superiore delle virtù cortesi è </a:t>
            </a:r>
            <a:r>
              <a:rPr lang="it-IT" i="1" dirty="0" err="1" smtClean="0"/>
              <a:t>cortezia</a:t>
            </a:r>
            <a:r>
              <a:rPr lang="it-IT" dirty="0" smtClean="0"/>
              <a:t> non </a:t>
            </a:r>
            <a:r>
              <a:rPr lang="it-IT" i="1" dirty="0" err="1" smtClean="0"/>
              <a:t>virtut</a:t>
            </a:r>
            <a:r>
              <a:rPr lang="it-IT" dirty="0" smtClean="0"/>
              <a:t> (&lt; </a:t>
            </a:r>
            <a:r>
              <a:rPr lang="it-IT" dirty="0" err="1" smtClean="0"/>
              <a:t>virtutem</a:t>
            </a:r>
            <a:r>
              <a:rPr lang="it-IT" dirty="0" smtClean="0"/>
              <a:t>), il suo contrario è </a:t>
            </a:r>
            <a:r>
              <a:rPr lang="it-IT" i="1" dirty="0" err="1" smtClean="0"/>
              <a:t>vilania</a:t>
            </a:r>
            <a:r>
              <a:rPr lang="it-IT" dirty="0" smtClean="0"/>
              <a:t>, non </a:t>
            </a:r>
            <a:r>
              <a:rPr lang="it-IT" i="1" dirty="0" err="1" smtClean="0"/>
              <a:t>vici</a:t>
            </a:r>
            <a:r>
              <a:rPr lang="it-IT" dirty="0" smtClean="0"/>
              <a:t> (&lt; </a:t>
            </a:r>
            <a:r>
              <a:rPr lang="it-IT" dirty="0" err="1" smtClean="0"/>
              <a:t>vitium</a:t>
            </a:r>
            <a:r>
              <a:rPr lang="it-IT" dirty="0" smtClean="0"/>
              <a:t>). Ai termini latini latini </a:t>
            </a:r>
            <a:r>
              <a:rPr lang="it-IT" i="1" dirty="0" err="1" smtClean="0"/>
              <a:t>temperantia</a:t>
            </a:r>
            <a:r>
              <a:rPr lang="it-IT" dirty="0" smtClean="0"/>
              <a:t>, </a:t>
            </a:r>
            <a:r>
              <a:rPr lang="it-IT" i="1" dirty="0" err="1" smtClean="0"/>
              <a:t>fortitudo</a:t>
            </a:r>
            <a:r>
              <a:rPr lang="it-IT" i="1" dirty="0" smtClean="0"/>
              <a:t>, </a:t>
            </a:r>
            <a:r>
              <a:rPr lang="it-IT" i="1" dirty="0" err="1" smtClean="0"/>
              <a:t>justitia</a:t>
            </a:r>
            <a:r>
              <a:rPr lang="it-IT" i="1" dirty="0" smtClean="0"/>
              <a:t>, </a:t>
            </a:r>
            <a:r>
              <a:rPr lang="it-IT" i="1" dirty="0" err="1" smtClean="0"/>
              <a:t>gratia</a:t>
            </a:r>
            <a:r>
              <a:rPr lang="it-IT" i="1" dirty="0" smtClean="0"/>
              <a:t> </a:t>
            </a:r>
            <a:r>
              <a:rPr lang="it-IT" dirty="0" smtClean="0"/>
              <a:t>corrispondono sul piano formale, non su quello del contenuto, </a:t>
            </a:r>
            <a:r>
              <a:rPr lang="it-IT" i="1" dirty="0" err="1" smtClean="0"/>
              <a:t>mezura</a:t>
            </a:r>
            <a:r>
              <a:rPr lang="it-IT" i="1" dirty="0" smtClean="0"/>
              <a:t>, </a:t>
            </a:r>
            <a:r>
              <a:rPr lang="it-IT" i="1" dirty="0" err="1" smtClean="0"/>
              <a:t>proeza</a:t>
            </a:r>
            <a:r>
              <a:rPr lang="it-IT" i="1" dirty="0" smtClean="0"/>
              <a:t>, </a:t>
            </a:r>
            <a:r>
              <a:rPr lang="it-IT" i="1" dirty="0" err="1" smtClean="0"/>
              <a:t>lealtat</a:t>
            </a:r>
            <a:r>
              <a:rPr lang="it-IT" i="1" dirty="0" smtClean="0"/>
              <a:t>, merce</a:t>
            </a:r>
            <a:r>
              <a:rPr lang="it-IT" dirty="0" smtClean="0"/>
              <a:t>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r>
              <a:rPr lang="it-IT" dirty="0" smtClean="0"/>
              <a:t>Dal punto di vista</a:t>
            </a:r>
            <a:r>
              <a:rPr lang="it-IT" dirty="0" smtClean="0"/>
              <a:t> </a:t>
            </a:r>
            <a:r>
              <a:rPr lang="it-IT" dirty="0" err="1" smtClean="0"/>
              <a:t>stilistico…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Elemento costante del canto cortese è la descrizione della bellezza della donna, che ha lo scopo di lodare la dama di cui si canta, piuttosto che di esplicitare l’amore dell’io lirico. A tal fine si ricorre a espressioni superlative o a paragoni, a un succedersi di formule o a un’enumerazione delle singole parti del corpo (“dall’alto verso il basso”).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Individualità o stereotipo?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it-IT" dirty="0" smtClean="0"/>
              <a:t>La dama compare ben poco in quanto individualità femminile: i suoi occhi sono menzionati </a:t>
            </a:r>
            <a:r>
              <a:rPr lang="it-IT" dirty="0" smtClean="0"/>
              <a:t>spesso, </a:t>
            </a:r>
            <a:r>
              <a:rPr lang="it-IT" dirty="0" smtClean="0"/>
              <a:t>ma non se ne descrive mai il colore, neanche con riferimenti </a:t>
            </a:r>
            <a:r>
              <a:rPr lang="it-IT" dirty="0" smtClean="0"/>
              <a:t>stereotipati. </a:t>
            </a:r>
            <a:endParaRPr lang="it-IT" dirty="0" smtClean="0"/>
          </a:p>
          <a:p>
            <a:pPr algn="just"/>
            <a:r>
              <a:rPr lang="it-IT" dirty="0" smtClean="0"/>
              <a:t>Il trovatore non presta attenzione </a:t>
            </a:r>
            <a:r>
              <a:rPr lang="it-IT" dirty="0" smtClean="0"/>
              <a:t>alla fisionomia della donna </a:t>
            </a:r>
            <a:r>
              <a:rPr lang="it-IT" dirty="0" smtClean="0"/>
              <a:t>e al suo abbigliamento. </a:t>
            </a:r>
          </a:p>
          <a:p>
            <a:pPr algn="just"/>
            <a:r>
              <a:rPr lang="it-IT" dirty="0" smtClean="0"/>
              <a:t>Il contatto attraverso il dialogo, l’accettazione del regalo o la consegna della poesia sono rare eccezioni, introdotte nella canzone più come rappresentazione di un desiderio.</a:t>
            </a:r>
          </a:p>
          <a:p>
            <a:pPr algn="just"/>
            <a:r>
              <a:rPr lang="it-IT" dirty="0" smtClean="0"/>
              <a:t>La presenza della dama, paradossalmente, non è neppur indispensabile perché nasca l’amore. Si veda il concetto di </a:t>
            </a:r>
            <a:r>
              <a:rPr lang="it-IT" i="1" dirty="0" smtClean="0"/>
              <a:t>amor de </a:t>
            </a:r>
            <a:r>
              <a:rPr lang="it-IT" i="1" dirty="0" err="1" smtClean="0"/>
              <a:t>lohn</a:t>
            </a:r>
            <a:r>
              <a:rPr lang="it-IT" i="1" dirty="0" smtClean="0"/>
              <a:t> </a:t>
            </a:r>
            <a:r>
              <a:rPr lang="it-IT" dirty="0" smtClean="0"/>
              <a:t>di </a:t>
            </a:r>
            <a:r>
              <a:rPr lang="it-IT" dirty="0" err="1" smtClean="0"/>
              <a:t>Jaufrè</a:t>
            </a:r>
            <a:r>
              <a:rPr lang="it-IT" dirty="0" smtClean="0"/>
              <a:t> </a:t>
            </a:r>
            <a:r>
              <a:rPr lang="it-IT" dirty="0" err="1" smtClean="0"/>
              <a:t>Rudel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Il carattere divino della femminilità si manifesta anche nel fatto che nella prospettiva dell’amante la dama e l’amor sono strettamente correlati, talora addirittura identificati. Ciò è facilitato dalla particolarità del provenzale dove la parola </a:t>
            </a:r>
            <a:r>
              <a:rPr lang="it-IT" i="1" dirty="0" smtClean="0"/>
              <a:t>amor</a:t>
            </a:r>
            <a:r>
              <a:rPr lang="it-IT" dirty="0" smtClean="0"/>
              <a:t> è di genere femminile. Di conseguenza, la personificazione di </a:t>
            </a:r>
            <a:r>
              <a:rPr lang="it-IT" dirty="0" smtClean="0"/>
              <a:t>Amore </a:t>
            </a:r>
            <a:r>
              <a:rPr lang="it-IT" dirty="0" smtClean="0"/>
              <a:t>viene descritta come potenza femminile e resta tale anche quando, in un secondo momento, alcuni tratti sono presi dal dio latino di Amore.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894</Words>
  <Application>Microsoft Macintosh PowerPoint</Application>
  <PresentationFormat>Presentazione su schermo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IL SISTEMA DELL’AMORE E DEI VALORI CORTESI</vt:lpstr>
      <vt:lpstr>I TRE PARADOSSI</vt:lpstr>
      <vt:lpstr>L’amor cortese (1)</vt:lpstr>
      <vt:lpstr>L’amor cortese (2)</vt:lpstr>
      <vt:lpstr>L’amor cortese (3)</vt:lpstr>
      <vt:lpstr>L’AMOR CORTESE E IL CRISTIANESIMO (1)</vt:lpstr>
      <vt:lpstr>L’AMOR CORTESE E IL CRISTIANESIMO (2)</vt:lpstr>
      <vt:lpstr> Dal punto di vista stilistico…</vt:lpstr>
      <vt:lpstr>Individualità o stereotipo?</vt:lpstr>
      <vt:lpstr>ALTRE FIGURE DELL’AMOR CORTESE</vt:lpstr>
    </vt:vector>
  </TitlesOfParts>
  <Company>Liceo MALPIGHI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DELL’AMORE E DEI VALORI CORTESI</dc:title>
  <dc:creator>Mara Ferroni</dc:creator>
  <cp:lastModifiedBy>Mara Ferroni</cp:lastModifiedBy>
  <cp:revision>4</cp:revision>
  <dcterms:created xsi:type="dcterms:W3CDTF">2015-09-23T04:00:07Z</dcterms:created>
  <dcterms:modified xsi:type="dcterms:W3CDTF">2015-09-23T04:06:43Z</dcterms:modified>
</cp:coreProperties>
</file>